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>
        <p:scale>
          <a:sx n="125" d="100"/>
          <a:sy n="125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B085-CF01-4EFA-B45B-8E04D92B826A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4457-8A12-453A-A8A2-FD98DBC6A05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318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35F-645B-4D98-B7B2-68206A09F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479AB-8720-45A1-A2D2-CC4C18D3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7C281-79FC-4855-9D9B-148DD8B6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735F8-763A-4D1B-A751-6291B5CE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1BDD-9A7B-4180-AC93-64082F8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3016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2B5B-0D36-45A0-9B3B-40E8C080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0E2FE-2608-4845-83DA-30C04E57A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6E11-BB34-4A63-9C80-CE0933A8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604FD-0FD9-4489-B759-DED576F3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F35A-6FE6-484E-9F6B-EF77F4F3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629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26137-4E3B-46A0-A349-71E5075FE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DC9AA-C8B6-4038-94B5-1FDEE109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6202-E2F8-4BB9-B51F-180358CC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9184-4149-4BD8-9244-B438CC61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6670-4207-4288-9ED3-8AB3971E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952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F4EC-10CF-4FF0-B3F9-4378B15E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151-CCAF-4774-96D0-864CF28F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45BD1-2AB0-4991-83F7-B7E799F7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4AFA-AEE5-47A1-B73C-DC572E86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D7B9-DFF8-4046-9F64-B959B1AE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535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CCB2-0768-4D33-86DD-52A4E88E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3EAB3-2AD7-4B52-9FDE-F43F52A9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53D7B-5BE4-408A-9271-47CA8DDC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6921-4267-4A1C-8CAF-4A449739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0E1C1-D9DC-49CB-80F8-50ADE755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12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601F-A5B4-4E80-BDBA-E87B65EF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79B83-CD30-4D69-9CF7-FBA290FB8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DD54F-A2DA-4028-9878-0B87A5898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FA033-5E14-4EB9-BDBD-45446D0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1F347-3B05-4356-8773-EA5116CA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379C6-29F9-4253-9DBB-E6287485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6772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FD71-35F1-4E30-BE5B-3D55D038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A186-5313-4EAF-A4EA-5D672EB23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2C492-B52C-4314-B7A8-3146B3D64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66626-819B-4D1D-8567-278160FEF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116FB-2D46-4DCC-BB3D-DEE4AAFE5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C36AD-04C2-49AA-BA09-D8EED343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CAE2E-5D09-42CA-A007-F5B504E1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C24DA-A70F-4A34-8226-4024F95F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293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C251-866C-4A2E-9C53-92E3D386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EA667-8F47-4048-A1DD-629F894C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07964-B61A-428C-902F-2E01541E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6968B-13D7-477A-851D-A5F1ECA2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45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1F137-52AB-46F7-AC70-99B18BAC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A9A4-CD84-4973-AE4E-8EB37FE4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CC7B3-4D22-4C07-B988-7AEC9EC5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91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9AAE-31E7-42D3-8694-D3E1BC2E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7B734-D552-4AB7-B6EA-F7B9D895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38B72-7879-4539-A254-5580B5EDB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4A31C-096F-46E7-908E-58338248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70757-B1DF-4656-911C-839DCEFF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B2244-EDA6-441E-809F-AEDC4837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75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A5F3-8AA7-487F-8E97-F5B6B927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2EA25-2D89-4E7C-A7FC-C2A6F0B22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E541B-45FA-4100-B0DB-83963659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E599F-96C5-4914-91D4-DED6E678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4EDAB-A03E-49B6-83A0-ECEBF1F9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A222-0F52-4A2A-8D7C-3909D66E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ADFB6-A5E8-48AB-B832-2EA5C4D7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E49A4-B7B4-4673-A252-A83423856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E446-3BD1-42D6-ACDC-0F708C521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797C-241B-4937-BF23-AB3D3BF21507}" type="datetimeFigureOut">
              <a:rPr lang="en-DK" smtClean="0"/>
              <a:t>17/11/2021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6F6B1-C199-428A-B483-BFFD33577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D053-BEC0-4574-82E4-74B611089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155A-2BEB-4A8F-9574-AB9D1FB2D6B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9157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A4BB2-8E67-40F9-ABE7-664733E888B4}"/>
              </a:ext>
            </a:extLst>
          </p:cNvPr>
          <p:cNvSpPr txBox="1"/>
          <p:nvPr/>
        </p:nvSpPr>
        <p:spPr>
          <a:xfrm>
            <a:off x="568055" y="2951946"/>
            <a:ext cx="5369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dirty="0" err="1"/>
              <a:t>SmartContracts</a:t>
            </a:r>
            <a:r>
              <a:rPr lang="en-DK" sz="2800" dirty="0"/>
              <a:t> in </a:t>
            </a:r>
            <a:r>
              <a:rPr lang="en-DK" sz="2800" dirty="0" err="1"/>
              <a:t>HyperLedger</a:t>
            </a:r>
            <a:r>
              <a:rPr lang="en-DK" sz="2800" dirty="0"/>
              <a:t> Fabric in </a:t>
            </a:r>
            <a:r>
              <a:rPr lang="en-DK" sz="2800" dirty="0" err="1"/>
              <a:t>GoLang</a:t>
            </a:r>
            <a:endParaRPr lang="en-DK" sz="2800" dirty="0"/>
          </a:p>
        </p:txBody>
      </p:sp>
      <p:pic>
        <p:nvPicPr>
          <p:cNvPr id="11" name="Picture 10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18335C16-DA35-41BC-8245-FEEB91FA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68" y="0"/>
            <a:ext cx="546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ir of headphones on a computer keyboard&#10;&#10;Description automatically generated with medium confidence">
            <a:extLst>
              <a:ext uri="{FF2B5EF4-FFF2-40B4-BE49-F238E27FC236}">
                <a16:creationId xmlns:a16="http://schemas.microsoft.com/office/drawing/2014/main" id="{DC33608F-3234-4D83-8AB4-B95D84A8B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081"/>
            <a:ext cx="12192000" cy="80976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A0B02-4264-4CC4-9F76-2F870185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K" b="1" dirty="0">
                <a:solidFill>
                  <a:schemeClr val="bg1"/>
                </a:solidFill>
              </a:rPr>
              <a:t>No Obvious Cheating Allowed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C74AC-66A8-41AD-B8F7-46CD944F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741540"/>
            <a:ext cx="11704320" cy="62366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56D123-B6C4-403E-B92A-2B58F6E64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3089679"/>
            <a:ext cx="12192000" cy="25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A4BB2-8E67-40F9-ABE7-664733E888B4}"/>
              </a:ext>
            </a:extLst>
          </p:cNvPr>
          <p:cNvSpPr txBox="1"/>
          <p:nvPr/>
        </p:nvSpPr>
        <p:spPr>
          <a:xfrm>
            <a:off x="475735" y="364525"/>
            <a:ext cx="349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Based 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119A-6576-4596-B85A-1E94B31F8FC4}"/>
              </a:ext>
            </a:extLst>
          </p:cNvPr>
          <p:cNvSpPr txBox="1"/>
          <p:nvPr/>
        </p:nvSpPr>
        <p:spPr>
          <a:xfrm>
            <a:off x="475735" y="733857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dirty="0">
                <a:solidFill>
                  <a:srgbClr val="0070C0"/>
                </a:solidFill>
              </a:rPr>
              <a:t>https://github.com/hyperledger/fabric-samples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FD4AF-8B6D-41A9-B5FF-26E0EAA093D7}"/>
              </a:ext>
            </a:extLst>
          </p:cNvPr>
          <p:cNvSpPr txBox="1"/>
          <p:nvPr/>
        </p:nvSpPr>
        <p:spPr>
          <a:xfrm>
            <a:off x="475734" y="1472521"/>
            <a:ext cx="527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Uses docker to create a network with two peers on two different organizations and an </a:t>
            </a:r>
            <a:r>
              <a:rPr lang="en-DK" dirty="0" err="1"/>
              <a:t>orderer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E1E35-243C-45A4-8692-463FF69C82D9}"/>
              </a:ext>
            </a:extLst>
          </p:cNvPr>
          <p:cNvSpPr txBox="1"/>
          <p:nvPr/>
        </p:nvSpPr>
        <p:spPr>
          <a:xfrm>
            <a:off x="475734" y="2721114"/>
            <a:ext cx="6094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sz="2000" dirty="0">
                <a:latin typeface="JetBrains Mono" panose="02000009000000000000" pitchFamily="49" charset="0"/>
                <a:cs typeface="JetBrains Mono" panose="02000009000000000000" pitchFamily="49" charset="0"/>
              </a:rPr>
              <a:t>./network.sh up </a:t>
            </a:r>
            <a:br>
              <a:rPr lang="en-DK" sz="2000" dirty="0"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DK" sz="2000" dirty="0"/>
              <a:t>starts the declared docker services</a:t>
            </a:r>
          </a:p>
        </p:txBody>
      </p:sp>
      <p:pic>
        <p:nvPicPr>
          <p:cNvPr id="11" name="Picture 10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18335C16-DA35-41BC-8245-FEEB91FA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68" y="0"/>
            <a:ext cx="546133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EF48B9-1AF4-4977-9AB9-215C7C7161B7}"/>
              </a:ext>
            </a:extLst>
          </p:cNvPr>
          <p:cNvSpPr txBox="1"/>
          <p:nvPr/>
        </p:nvSpPr>
        <p:spPr>
          <a:xfrm>
            <a:off x="475734" y="4090655"/>
            <a:ext cx="56285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JetBrains Mono" panose="02000009000000000000" pitchFamily="49" charset="0"/>
                <a:cs typeface="JetBrains Mono" panose="02000009000000000000" pitchFamily="49" charset="0"/>
              </a:rPr>
              <a:t>./network.sh </a:t>
            </a:r>
            <a:r>
              <a:rPr lang="en-US" sz="2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createChannel</a:t>
            </a:r>
            <a:r>
              <a:rPr lang="en-US" sz="2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-c </a:t>
            </a:r>
            <a:r>
              <a:rPr lang="en-US" sz="2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torbennakamoto</a:t>
            </a:r>
            <a:br>
              <a:rPr lang="en-DK" sz="2000" dirty="0"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DK" sz="2000" dirty="0"/>
              <a:t>Can then be used to create a channel</a:t>
            </a:r>
          </a:p>
        </p:txBody>
      </p:sp>
    </p:spTree>
    <p:extLst>
      <p:ext uri="{BB962C8B-B14F-4D97-AF65-F5344CB8AC3E}">
        <p14:creationId xmlns:p14="http://schemas.microsoft.com/office/powerpoint/2010/main" val="395795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7971-7C94-4FDE-A2E3-DFC377E0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E709AF3-DCE8-4EEF-A64B-DAC24083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103"/>
            <a:ext cx="12192000" cy="81441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E1764-562D-44E4-AAC2-F2BE17F93EAE}"/>
              </a:ext>
            </a:extLst>
          </p:cNvPr>
          <p:cNvSpPr txBox="1"/>
          <p:nvPr/>
        </p:nvSpPr>
        <p:spPr>
          <a:xfrm>
            <a:off x="939114" y="636372"/>
            <a:ext cx="480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 err="1">
                <a:solidFill>
                  <a:schemeClr val="bg1"/>
                </a:solidFill>
              </a:rPr>
              <a:t>HyperLedger</a:t>
            </a:r>
            <a:r>
              <a:rPr lang="en-DK" dirty="0">
                <a:solidFill>
                  <a:schemeClr val="bg1"/>
                </a:solidFill>
              </a:rPr>
              <a:t> Sample contains a demo application that </a:t>
            </a:r>
            <a:r>
              <a:rPr lang="en-DK" u="sng" dirty="0">
                <a:solidFill>
                  <a:schemeClr val="bg1"/>
                </a:solidFill>
              </a:rPr>
              <a:t>in theory</a:t>
            </a:r>
            <a:r>
              <a:rPr lang="en-DK" dirty="0">
                <a:solidFill>
                  <a:schemeClr val="bg1"/>
                </a:solidFill>
              </a:rPr>
              <a:t> can be run in different languages </a:t>
            </a:r>
          </a:p>
          <a:p>
            <a:r>
              <a:rPr lang="en-DK" dirty="0">
                <a:solidFill>
                  <a:schemeClr val="bg1"/>
                </a:solidFill>
              </a:rPr>
              <a:t>– in practice, not so much</a:t>
            </a:r>
            <a:endParaRPr lang="en-DK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4A1FC-F809-47E6-9ADD-3A36C8CD761C}"/>
              </a:ext>
            </a:extLst>
          </p:cNvPr>
          <p:cNvSpPr txBox="1"/>
          <p:nvPr/>
        </p:nvSpPr>
        <p:spPr>
          <a:xfrm>
            <a:off x="838200" y="4917285"/>
            <a:ext cx="9372600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./network.sh </a:t>
            </a:r>
            <a:r>
              <a:rPr lang="en-US" dirty="0" err="1">
                <a:solidFill>
                  <a:schemeClr val="bg1"/>
                </a:solidFill>
              </a:rPr>
              <a:t>deployCC</a:t>
            </a:r>
            <a:r>
              <a:rPr lang="en-US" dirty="0">
                <a:solidFill>
                  <a:schemeClr val="bg1"/>
                </a:solidFill>
              </a:rPr>
              <a:t> -c </a:t>
            </a:r>
            <a:r>
              <a:rPr lang="en-US" dirty="0" err="1">
                <a:solidFill>
                  <a:schemeClr val="bg1"/>
                </a:solidFill>
              </a:rPr>
              <a:t>torbennakamoto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ccn</a:t>
            </a:r>
            <a:r>
              <a:rPr lang="en-US" dirty="0">
                <a:solidFill>
                  <a:schemeClr val="bg1"/>
                </a:solidFill>
              </a:rPr>
              <a:t> basic -</a:t>
            </a:r>
            <a:r>
              <a:rPr lang="en-US" dirty="0" err="1">
                <a:solidFill>
                  <a:schemeClr val="bg1"/>
                </a:solidFill>
              </a:rPr>
              <a:t>ccp</a:t>
            </a:r>
            <a:r>
              <a:rPr lang="en-US" dirty="0">
                <a:solidFill>
                  <a:schemeClr val="bg1"/>
                </a:solidFill>
              </a:rPr>
              <a:t> ../asset-transfer-basic/</a:t>
            </a:r>
            <a:r>
              <a:rPr lang="en-US" dirty="0" err="1">
                <a:solidFill>
                  <a:schemeClr val="bg1"/>
                </a:solidFill>
              </a:rPr>
              <a:t>chaincode</a:t>
            </a:r>
            <a:r>
              <a:rPr lang="en-US" dirty="0">
                <a:solidFill>
                  <a:schemeClr val="bg1"/>
                </a:solidFill>
              </a:rPr>
              <a:t>-typescript -ccl typescript</a:t>
            </a:r>
            <a:endParaRPr lang="en-DK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peer </a:t>
            </a:r>
            <a:r>
              <a:rPr lang="en-US" dirty="0" err="1">
                <a:solidFill>
                  <a:schemeClr val="bg1"/>
                </a:solidFill>
              </a:rPr>
              <a:t>chaincode</a:t>
            </a:r>
            <a:r>
              <a:rPr lang="en-US" dirty="0">
                <a:solidFill>
                  <a:schemeClr val="bg1"/>
                </a:solidFill>
              </a:rPr>
              <a:t> invoke -o localhost:7050 --</a:t>
            </a:r>
            <a:r>
              <a:rPr lang="en-US" dirty="0" err="1">
                <a:solidFill>
                  <a:schemeClr val="bg1"/>
                </a:solidFill>
              </a:rPr>
              <a:t>ordererTLSHostnameOverride</a:t>
            </a:r>
            <a:r>
              <a:rPr lang="en-US" dirty="0">
                <a:solidFill>
                  <a:schemeClr val="bg1"/>
                </a:solidFill>
              </a:rPr>
              <a:t> orderer.example.com –</a:t>
            </a:r>
            <a:r>
              <a:rPr lang="en-US" dirty="0" err="1">
                <a:solidFill>
                  <a:schemeClr val="bg1"/>
                </a:solidFill>
              </a:rPr>
              <a:t>tl</a:t>
            </a:r>
            <a:r>
              <a:rPr lang="en-DK" dirty="0">
                <a:solidFill>
                  <a:schemeClr val="bg1"/>
                </a:solidFill>
              </a:rPr>
              <a:t>s ... </a:t>
            </a:r>
            <a:r>
              <a:rPr lang="en-US" dirty="0">
                <a:solidFill>
                  <a:schemeClr val="bg1"/>
                </a:solidFill>
              </a:rPr>
              <a:t>-c '{"function":"</a:t>
            </a:r>
            <a:r>
              <a:rPr lang="en-US" dirty="0" err="1">
                <a:solidFill>
                  <a:schemeClr val="bg1"/>
                </a:solidFill>
              </a:rPr>
              <a:t>InitLedger</a:t>
            </a:r>
            <a:r>
              <a:rPr lang="en-US" dirty="0">
                <a:solidFill>
                  <a:schemeClr val="bg1"/>
                </a:solidFill>
              </a:rPr>
              <a:t>","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":[]}'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67961-FD1C-40FA-BD85-0BA0D3A740D9}"/>
              </a:ext>
            </a:extLst>
          </p:cNvPr>
          <p:cNvSpPr txBox="1"/>
          <p:nvPr/>
        </p:nvSpPr>
        <p:spPr>
          <a:xfrm rot="1953853">
            <a:off x="2998304" y="5296494"/>
            <a:ext cx="467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800" dirty="0">
                <a:solidFill>
                  <a:srgbClr val="FF0000"/>
                </a:solidFill>
              </a:rPr>
              <a:t>Does not work </a:t>
            </a:r>
          </a:p>
        </p:txBody>
      </p:sp>
    </p:spTree>
    <p:extLst>
      <p:ext uri="{BB962C8B-B14F-4D97-AF65-F5344CB8AC3E}">
        <p14:creationId xmlns:p14="http://schemas.microsoft.com/office/powerpoint/2010/main" val="26271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7971-7C94-4FDE-A2E3-DFC377E0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5" name="Content Placeholder 4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E709AF3-DCE8-4EEF-A64B-DAC24083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103"/>
            <a:ext cx="12192000" cy="81441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E1764-562D-44E4-AAC2-F2BE17F93EAE}"/>
              </a:ext>
            </a:extLst>
          </p:cNvPr>
          <p:cNvSpPr txBox="1"/>
          <p:nvPr/>
        </p:nvSpPr>
        <p:spPr>
          <a:xfrm>
            <a:off x="939114" y="636372"/>
            <a:ext cx="480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 err="1">
                <a:solidFill>
                  <a:schemeClr val="bg1"/>
                </a:solidFill>
              </a:rPr>
              <a:t>HyperLedger</a:t>
            </a:r>
            <a:r>
              <a:rPr lang="en-DK" dirty="0">
                <a:solidFill>
                  <a:schemeClr val="bg1"/>
                </a:solidFill>
              </a:rPr>
              <a:t> Sample contains a demo application that </a:t>
            </a:r>
            <a:r>
              <a:rPr lang="en-DK" u="sng" dirty="0">
                <a:solidFill>
                  <a:schemeClr val="bg1"/>
                </a:solidFill>
              </a:rPr>
              <a:t>in theory</a:t>
            </a:r>
            <a:r>
              <a:rPr lang="en-DK" dirty="0">
                <a:solidFill>
                  <a:schemeClr val="bg1"/>
                </a:solidFill>
              </a:rPr>
              <a:t> can be run in different languages </a:t>
            </a:r>
          </a:p>
          <a:p>
            <a:r>
              <a:rPr lang="en-DK" dirty="0">
                <a:solidFill>
                  <a:schemeClr val="bg1"/>
                </a:solidFill>
              </a:rPr>
              <a:t>– in practice, not so much</a:t>
            </a:r>
            <a:endParaRPr lang="en-DK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4A1FC-F809-47E6-9ADD-3A36C8CD761C}"/>
              </a:ext>
            </a:extLst>
          </p:cNvPr>
          <p:cNvSpPr txBox="1"/>
          <p:nvPr/>
        </p:nvSpPr>
        <p:spPr>
          <a:xfrm>
            <a:off x="838200" y="4917285"/>
            <a:ext cx="9372600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./network.sh </a:t>
            </a:r>
            <a:r>
              <a:rPr lang="en-US" dirty="0" err="1">
                <a:solidFill>
                  <a:schemeClr val="bg1"/>
                </a:solidFill>
              </a:rPr>
              <a:t>deployCC</a:t>
            </a:r>
            <a:r>
              <a:rPr lang="en-US" dirty="0">
                <a:solidFill>
                  <a:schemeClr val="bg1"/>
                </a:solidFill>
              </a:rPr>
              <a:t> -c </a:t>
            </a:r>
            <a:r>
              <a:rPr lang="en-US" dirty="0" err="1">
                <a:solidFill>
                  <a:schemeClr val="bg1"/>
                </a:solidFill>
              </a:rPr>
              <a:t>torbennakamoto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ccn</a:t>
            </a:r>
            <a:r>
              <a:rPr lang="en-US" dirty="0">
                <a:solidFill>
                  <a:schemeClr val="bg1"/>
                </a:solidFill>
              </a:rPr>
              <a:t> basic -</a:t>
            </a:r>
            <a:r>
              <a:rPr lang="en-US" dirty="0" err="1">
                <a:solidFill>
                  <a:schemeClr val="bg1"/>
                </a:solidFill>
              </a:rPr>
              <a:t>ccp</a:t>
            </a:r>
            <a:r>
              <a:rPr lang="en-US" dirty="0">
                <a:solidFill>
                  <a:schemeClr val="bg1"/>
                </a:solidFill>
              </a:rPr>
              <a:t> ../asset-transfer-basic/</a:t>
            </a:r>
            <a:r>
              <a:rPr lang="en-US" dirty="0" err="1">
                <a:solidFill>
                  <a:schemeClr val="bg1"/>
                </a:solidFill>
              </a:rPr>
              <a:t>chaincode</a:t>
            </a:r>
            <a:r>
              <a:rPr lang="en-US" dirty="0">
                <a:solidFill>
                  <a:schemeClr val="bg1"/>
                </a:solidFill>
              </a:rPr>
              <a:t>-typescript -ccl typescript</a:t>
            </a:r>
            <a:endParaRPr lang="en-DK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peer </a:t>
            </a:r>
            <a:r>
              <a:rPr lang="en-US" dirty="0" err="1">
                <a:solidFill>
                  <a:schemeClr val="bg1"/>
                </a:solidFill>
              </a:rPr>
              <a:t>chaincode</a:t>
            </a:r>
            <a:r>
              <a:rPr lang="en-US" dirty="0">
                <a:solidFill>
                  <a:schemeClr val="bg1"/>
                </a:solidFill>
              </a:rPr>
              <a:t> invoke -o localhost:7050 --</a:t>
            </a:r>
            <a:r>
              <a:rPr lang="en-US" dirty="0" err="1">
                <a:solidFill>
                  <a:schemeClr val="bg1"/>
                </a:solidFill>
              </a:rPr>
              <a:t>ordererTLSHostnameOverride</a:t>
            </a:r>
            <a:r>
              <a:rPr lang="en-US" dirty="0">
                <a:solidFill>
                  <a:schemeClr val="bg1"/>
                </a:solidFill>
              </a:rPr>
              <a:t> orderer.example.com –</a:t>
            </a:r>
            <a:r>
              <a:rPr lang="en-US" dirty="0" err="1">
                <a:solidFill>
                  <a:schemeClr val="bg1"/>
                </a:solidFill>
              </a:rPr>
              <a:t>tl</a:t>
            </a:r>
            <a:r>
              <a:rPr lang="en-DK" dirty="0">
                <a:solidFill>
                  <a:schemeClr val="bg1"/>
                </a:solidFill>
              </a:rPr>
              <a:t>s ... </a:t>
            </a:r>
            <a:r>
              <a:rPr lang="en-US" dirty="0">
                <a:solidFill>
                  <a:schemeClr val="bg1"/>
                </a:solidFill>
              </a:rPr>
              <a:t>-c '{"function":"</a:t>
            </a:r>
            <a:r>
              <a:rPr lang="en-US" dirty="0" err="1">
                <a:solidFill>
                  <a:schemeClr val="bg1"/>
                </a:solidFill>
              </a:rPr>
              <a:t>InitLedger</a:t>
            </a:r>
            <a:r>
              <a:rPr lang="en-US" dirty="0">
                <a:solidFill>
                  <a:schemeClr val="bg1"/>
                </a:solidFill>
              </a:rPr>
              <a:t>","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":[]}'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67961-FD1C-40FA-BD85-0BA0D3A740D9}"/>
              </a:ext>
            </a:extLst>
          </p:cNvPr>
          <p:cNvSpPr txBox="1"/>
          <p:nvPr/>
        </p:nvSpPr>
        <p:spPr>
          <a:xfrm rot="1953853">
            <a:off x="2998304" y="5296494"/>
            <a:ext cx="467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800" dirty="0">
                <a:solidFill>
                  <a:srgbClr val="FF0000"/>
                </a:solidFill>
              </a:rPr>
              <a:t>Does not work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FD68A-62FD-4049-B1C5-0B2B6D80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318"/>
            <a:ext cx="12192000" cy="7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BCC0-DBAF-47E8-BE3A-6216FDE3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00" y="365125"/>
            <a:ext cx="4999299" cy="1325563"/>
          </a:xfrm>
        </p:spPr>
        <p:txBody>
          <a:bodyPr/>
          <a:lstStyle/>
          <a:p>
            <a:r>
              <a:rPr lang="en-DK" dirty="0"/>
              <a:t>The </a:t>
            </a:r>
            <a:r>
              <a:rPr lang="en-DK" dirty="0" err="1"/>
              <a:t>GoLang</a:t>
            </a:r>
            <a:r>
              <a:rPr lang="en-DK" dirty="0"/>
              <a:t> Way </a:t>
            </a:r>
            <a:r>
              <a:rPr lang="en-DK" dirty="0">
                <a:sym typeface="Wingdings" panose="05000000000000000000" pitchFamily="2" charset="2"/>
              </a:rPr>
              <a:t></a:t>
            </a:r>
            <a:endParaRPr lang="en-DK" dirty="0"/>
          </a:p>
        </p:txBody>
      </p:sp>
      <p:pic>
        <p:nvPicPr>
          <p:cNvPr id="5" name="Content Placeholder 4" descr="A person standing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0B5E1853-5DE1-475A-849E-967592F4B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154" y="-12973"/>
            <a:ext cx="10292771" cy="6870973"/>
          </a:xfr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5C5789-1ED6-48B0-9736-237FD916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17" y="1354238"/>
            <a:ext cx="6329924" cy="3523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65EAC-564F-4122-96F5-6A02D86C85C6}"/>
              </a:ext>
            </a:extLst>
          </p:cNvPr>
          <p:cNvSpPr txBox="1"/>
          <p:nvPr/>
        </p:nvSpPr>
        <p:spPr>
          <a:xfrm>
            <a:off x="7536179" y="5265420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(</a:t>
            </a:r>
            <a:r>
              <a:rPr lang="en-US" dirty="0"/>
              <a:t>W</a:t>
            </a:r>
            <a:r>
              <a:rPr lang="en-DK" dirty="0" err="1"/>
              <a:t>hy</a:t>
            </a:r>
            <a:r>
              <a:rPr lang="en-DK" dirty="0"/>
              <a:t> nil and not null?)</a:t>
            </a:r>
          </a:p>
        </p:txBody>
      </p:sp>
    </p:spTree>
    <p:extLst>
      <p:ext uri="{BB962C8B-B14F-4D97-AF65-F5344CB8AC3E}">
        <p14:creationId xmlns:p14="http://schemas.microsoft.com/office/powerpoint/2010/main" val="133495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Two people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E956A099-63C1-4E79-8A58-B5DA699D7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0" y="1116330"/>
            <a:ext cx="6732269" cy="4488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2BCC0-DBAF-47E8-BE3A-6216FDE3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701" y="395605"/>
            <a:ext cx="4999299" cy="1325563"/>
          </a:xfrm>
        </p:spPr>
        <p:txBody>
          <a:bodyPr/>
          <a:lstStyle/>
          <a:p>
            <a:r>
              <a:rPr lang="en-DK" dirty="0"/>
              <a:t>The </a:t>
            </a:r>
            <a:r>
              <a:rPr lang="en-DK" dirty="0" err="1"/>
              <a:t>GoLang</a:t>
            </a:r>
            <a:r>
              <a:rPr lang="en-DK" dirty="0"/>
              <a:t> Way </a:t>
            </a:r>
            <a:r>
              <a:rPr lang="en-DK" dirty="0">
                <a:sym typeface="Wingdings" panose="05000000000000000000" pitchFamily="2" charset="2"/>
              </a:rPr>
              <a:t>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65EAC-564F-4122-96F5-6A02D86C85C6}"/>
              </a:ext>
            </a:extLst>
          </p:cNvPr>
          <p:cNvSpPr txBox="1"/>
          <p:nvPr/>
        </p:nvSpPr>
        <p:spPr>
          <a:xfrm>
            <a:off x="7879079" y="4736672"/>
            <a:ext cx="381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/>
              <a:t>Flawlessly deployed to the blockchain and approved by both peers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67A434-40C1-4D78-9FF4-84F11B57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02" y="1893459"/>
            <a:ext cx="5993894" cy="1764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331E-C6F7-4B03-8879-464C8BEF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93820" cy="1189355"/>
          </a:xfrm>
        </p:spPr>
        <p:txBody>
          <a:bodyPr/>
          <a:lstStyle/>
          <a:p>
            <a:r>
              <a:rPr lang="en-DK" dirty="0"/>
              <a:t>Vote function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2E64F65-A9D9-4931-9695-97D662173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541123"/>
            <a:ext cx="7063413" cy="58976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B5866-4E9B-45DD-9AF1-64F9A1D6DA0D}"/>
              </a:ext>
            </a:extLst>
          </p:cNvPr>
          <p:cNvSpPr txBox="1"/>
          <p:nvPr/>
        </p:nvSpPr>
        <p:spPr>
          <a:xfrm>
            <a:off x="838200" y="1485901"/>
            <a:ext cx="305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Tediously many checks </a:t>
            </a:r>
            <a:r>
              <a:rPr lang="en-DK" dirty="0">
                <a:sym typeface="Wingdings" panose="05000000000000000000" pitchFamily="2" charset="2"/>
              </a:rPr>
              <a:t>, but ends up working regardless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6D467-AE61-4325-B9CF-1EEE9F1515BB}"/>
              </a:ext>
            </a:extLst>
          </p:cNvPr>
          <p:cNvSpPr txBox="1"/>
          <p:nvPr/>
        </p:nvSpPr>
        <p:spPr>
          <a:xfrm>
            <a:off x="838200" y="3253008"/>
            <a:ext cx="305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Caps votes to the maximal amount of eligible people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9C840-73CD-42BB-A7D0-577832433A67}"/>
              </a:ext>
            </a:extLst>
          </p:cNvPr>
          <p:cNvSpPr/>
          <p:nvPr/>
        </p:nvSpPr>
        <p:spPr>
          <a:xfrm>
            <a:off x="6728460" y="3899338"/>
            <a:ext cx="670560" cy="276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ln w="57150"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3E355-8933-4217-BF60-BE01D116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4" y="761602"/>
            <a:ext cx="3450366" cy="2667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42089D-19E6-481D-9397-55A210A6A407}"/>
              </a:ext>
            </a:extLst>
          </p:cNvPr>
          <p:cNvCxnSpPr>
            <a:cxnSpLocks/>
          </p:cNvCxnSpPr>
          <p:nvPr/>
        </p:nvCxnSpPr>
        <p:spPr>
          <a:xfrm flipH="1">
            <a:off x="7399020" y="1310640"/>
            <a:ext cx="3550921" cy="2588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1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F284-7533-4B4E-9AE6-6F4A6E90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Querying the ledger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5935A90-5E8D-4D35-A5D0-BCF22061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8" y="1917065"/>
            <a:ext cx="5966684" cy="4351338"/>
          </a:xfrm>
        </p:spPr>
      </p:pic>
      <p:pic>
        <p:nvPicPr>
          <p:cNvPr id="7" name="Picture 6" descr="A pineapple with sunglasses on it&#10;&#10;Description automatically generated">
            <a:extLst>
              <a:ext uri="{FF2B5EF4-FFF2-40B4-BE49-F238E27FC236}">
                <a16:creationId xmlns:a16="http://schemas.microsoft.com/office/drawing/2014/main" id="{7753F040-AC45-488B-8D19-8A3373C6B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red button&#10;&#10;Description automatically generated with medium confidence">
            <a:extLst>
              <a:ext uri="{FF2B5EF4-FFF2-40B4-BE49-F238E27FC236}">
                <a16:creationId xmlns:a16="http://schemas.microsoft.com/office/drawing/2014/main" id="{AE03910B-7D9A-40D2-B2B2-074A2F04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43" y="0"/>
            <a:ext cx="45714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30730-70B5-4615-BE63-0E67F27C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Voting for a party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8A680-452E-43B8-8326-DAD69D57B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708935"/>
            <a:ext cx="10515600" cy="693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BCCD6DD-DAE4-4987-997E-B52D2D8F9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9" y="3365844"/>
            <a:ext cx="7635902" cy="11049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62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265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The GoLang Way </vt:lpstr>
      <vt:lpstr>The GoLang Way </vt:lpstr>
      <vt:lpstr>Vote function</vt:lpstr>
      <vt:lpstr>Querying the ledger</vt:lpstr>
      <vt:lpstr>Voting for a party</vt:lpstr>
      <vt:lpstr>No Obvious Cheating Allowed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Faurskov</dc:creator>
  <cp:lastModifiedBy>Niels Faurskov</cp:lastModifiedBy>
  <cp:revision>10</cp:revision>
  <dcterms:created xsi:type="dcterms:W3CDTF">2021-11-17T20:36:42Z</dcterms:created>
  <dcterms:modified xsi:type="dcterms:W3CDTF">2021-11-17T21:10:43Z</dcterms:modified>
</cp:coreProperties>
</file>